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37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7" d="100"/>
          <a:sy n="97" d="100"/>
        </p:scale>
        <p:origin x="96" y="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FB6B207-4013-42C8-9FFC-1CCC964CEE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F53E4AD1-1E78-42CE-8516-27D7872948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065930C-C4AD-4D48-B78F-E69414798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3C272-2E79-4030-B316-A2B5BC409D9C}" type="datetimeFigureOut">
              <a:rPr lang="fi-FI" smtClean="0"/>
              <a:t>29.3.2023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C8CAF51-5ABF-4D85-8C1C-489A56016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1E524C8-F6CA-41A2-B645-D8C1BD1DC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ADCDF-5AA1-4AC3-9747-97777613623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61076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DADAB81-FE02-4291-9CED-C6106BE83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8B18E955-0012-4C97-AF57-953FE807B2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02BFD09-1918-4E0C-A94B-D2FF15B0E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3C272-2E79-4030-B316-A2B5BC409D9C}" type="datetimeFigureOut">
              <a:rPr lang="fi-FI" smtClean="0"/>
              <a:t>29.3.2023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867C53F-2911-45CE-89DD-DD451C15C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F2F1557-6C14-400D-A440-E6202BE4F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ADCDF-5AA1-4AC3-9747-97777613623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24924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1EF036EB-D05D-447E-A99A-7BA09A2F4A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05243564-C54F-45B9-BEAA-0A0DB64539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A7405AF-24AD-49FF-AEB5-E3D36F413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3C272-2E79-4030-B316-A2B5BC409D9C}" type="datetimeFigureOut">
              <a:rPr lang="fi-FI" smtClean="0"/>
              <a:t>29.3.2023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0BA8FF7-F2DF-47BA-A211-5CC09C60A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8A6FC47-478E-4A84-BD19-5E7B7FB9B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ADCDF-5AA1-4AC3-9747-97777613623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98972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7B6DAAD-B1D5-4CFF-82BF-7A78690CD0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5545A85-2FE1-43E7-A1C8-AA5EF71C90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5ACE356-B847-4802-821F-029272E6D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3C272-2E79-4030-B316-A2B5BC409D9C}" type="datetimeFigureOut">
              <a:rPr lang="fi-FI" smtClean="0"/>
              <a:t>29.3.2023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DB00CB7-948F-461B-ABF4-785257EE9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4CFFD5B-2BED-4B7F-93CC-7DCC892EA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ADCDF-5AA1-4AC3-9747-97777613623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08523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79BA453-8581-44D8-B25F-C64D5DBAC5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626FB53-061A-44C0-BE77-5523D97CBD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5D7CDFF-7071-43B4-9541-B438984A5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3C272-2E79-4030-B316-A2B5BC409D9C}" type="datetimeFigureOut">
              <a:rPr lang="fi-FI" smtClean="0"/>
              <a:t>29.3.2023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07D75CA-8FCD-4EE2-8AC7-B0E8DD753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A530495-0EBD-466B-9106-AD3456725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ADCDF-5AA1-4AC3-9747-97777613623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9322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E0E02C4-CD85-4603-914A-BA07812B1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31FF2AA-5BD7-498E-868E-700D5965EE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F93F403-FC57-4810-8ADC-04D2006DC7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91FD177A-D8EB-4BD2-B3C0-DDE0D2FDA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3C272-2E79-4030-B316-A2B5BC409D9C}" type="datetimeFigureOut">
              <a:rPr lang="fi-FI" smtClean="0"/>
              <a:t>29.3.2023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E7B0E693-35D9-4B6C-BE24-46A089716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4D1ED852-B15D-41CB-B360-A49B832EB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ADCDF-5AA1-4AC3-9747-97777613623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91649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86BE2DC-8E74-47F3-8739-E450EC2F88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43CF2C8-B542-41D4-A805-AF25686377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262DE5F1-35A2-4546-B109-D2F8F64C22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246B3DFF-3697-4655-B6A9-AF6317ACD3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D8CE4031-75E7-4CC7-ACA1-F4C0D4DEB1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26C8B1BC-CE5C-40F2-BB1F-30A7290D0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3C272-2E79-4030-B316-A2B5BC409D9C}" type="datetimeFigureOut">
              <a:rPr lang="fi-FI" smtClean="0"/>
              <a:t>29.3.2023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345FDC7A-4578-4186-83DA-3E99ED3CB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D2C795A3-9BDC-460B-8B23-D504F9533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ADCDF-5AA1-4AC3-9747-97777613623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6959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82F1A8C-E656-4164-94C7-B6197E112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092F0C70-F5CA-4DFA-8A36-E0C3F84070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3C272-2E79-4030-B316-A2B5BC409D9C}" type="datetimeFigureOut">
              <a:rPr lang="fi-FI" smtClean="0"/>
              <a:t>29.3.2023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0A66618D-9748-444E-BDF0-A48408ADC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39536825-CD86-4A07-9711-5818EFBA0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ADCDF-5AA1-4AC3-9747-97777613623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47102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D5738AB0-E646-4A99-9B16-DF86610CAA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3C272-2E79-4030-B316-A2B5BC409D9C}" type="datetimeFigureOut">
              <a:rPr lang="fi-FI" smtClean="0"/>
              <a:t>29.3.2023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7F06566E-7021-4B51-AFA4-2DC0958A4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8B0BD4D-2E05-4348-AB25-1047FD405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ADCDF-5AA1-4AC3-9747-97777613623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87867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2386EE2-9A94-4BB7-AE45-840E0C8B49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C4ACF28-2BB6-4D4B-9796-A1053D8CAA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67AAEE66-327A-479D-A78E-E30E9B8BCF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BBB366A1-CA02-458C-85B5-2EFC61DD0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3C272-2E79-4030-B316-A2B5BC409D9C}" type="datetimeFigureOut">
              <a:rPr lang="fi-FI" smtClean="0"/>
              <a:t>29.3.2023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6DC1340-0AC9-4D80-89C1-CB698B9CD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E398275D-2A10-4C90-9BE4-2C5ABC1FA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ADCDF-5AA1-4AC3-9747-97777613623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76412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C94F734-185C-4923-BAEF-081A6D0DA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AB05024A-2151-4621-8A59-C616A43EE2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E992F080-97D2-4806-B902-4E1C172175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8404B013-8C83-4C25-BB1E-042BB47E5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3C272-2E79-4030-B316-A2B5BC409D9C}" type="datetimeFigureOut">
              <a:rPr lang="fi-FI" smtClean="0"/>
              <a:t>29.3.2023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AFCA3D40-4FE1-412E-B022-43C5F4385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78234E83-B27E-4C5B-A0F0-2A35D4650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ADCDF-5AA1-4AC3-9747-97777613623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47375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9D78D065-5624-4C9C-B063-FF859337E3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7B2EE72-A37C-47EA-B730-C1455033AC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624313E-AC14-422E-AE2D-33239A7DA8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23C272-2E79-4030-B316-A2B5BC409D9C}" type="datetimeFigureOut">
              <a:rPr lang="fi-FI" smtClean="0"/>
              <a:t>29.3.2023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5503E07-5FB6-4C44-BB1F-DEA5BE00AE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D1183A2-7960-4249-8F88-40BF81E422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ADCDF-5AA1-4AC3-9747-97777613623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74022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C151F5-1DAF-4BEB-A5F9-D2CE831149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3152" y="3912"/>
            <a:ext cx="11371367" cy="971162"/>
          </a:xfrm>
        </p:spPr>
        <p:txBody>
          <a:bodyPr>
            <a:normAutofit fontScale="90000"/>
          </a:bodyPr>
          <a:lstStyle/>
          <a:p>
            <a:br>
              <a:rPr lang="fi-FI" sz="2800" b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fi-FI" sz="2700" b="1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Järjestämissuunnitelmaa ohjaavat periaatteet – s</a:t>
            </a:r>
            <a:r>
              <a:rPr lang="fi-FI" sz="2700" b="1" dirty="0">
                <a:solidFill>
                  <a:schemeClr val="accent6">
                    <a:lumMod val="50000"/>
                  </a:schemeClr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uunnittelun, päätöksenteon ja toimeenpanon</a:t>
            </a:r>
            <a:r>
              <a:rPr lang="fi-FI" sz="2700" b="1" dirty="0">
                <a:solidFill>
                  <a:schemeClr val="accent6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tueksi</a:t>
            </a:r>
            <a:br>
              <a:rPr lang="fi-FI" sz="2800" b="1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fi-FI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D383892-EC1B-4D22-B1E9-1091F820B0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86" y="893233"/>
            <a:ext cx="5933271" cy="569582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06000"/>
              </a:lnSpc>
              <a:spcBef>
                <a:spcPts val="500"/>
              </a:spcBef>
              <a:spcAft>
                <a:spcPts val="800"/>
              </a:spcAft>
              <a:buFont typeface="+mj-lt"/>
              <a:buAutoNum type="arabicPeriod"/>
            </a:pPr>
            <a:r>
              <a:rPr lang="fi-FI" sz="1600" dirty="0">
                <a:ea typeface="Calibri" panose="020F0502020204030204" pitchFamily="34" charset="0"/>
              </a:rPr>
              <a:t>Kaikkia ratkaisuja</a:t>
            </a:r>
            <a:r>
              <a:rPr lang="fi-FI" sz="1600" dirty="0">
                <a:effectLst/>
                <a:ea typeface="Calibri" panose="020F0502020204030204" pitchFamily="34" charset="0"/>
              </a:rPr>
              <a:t> ohjaa ensisijaisesti hyvinvointialueen perustehtävä (”</a:t>
            </a:r>
            <a:r>
              <a:rPr lang="fi-FI" sz="1600" dirty="0"/>
              <a:t>Terveyttä, turvaa ja hyvinvointia”) </a:t>
            </a:r>
            <a:r>
              <a:rPr lang="fi-FI" sz="1600" dirty="0">
                <a:effectLst/>
                <a:ea typeface="Calibri" panose="020F0502020204030204" pitchFamily="34" charset="0"/>
              </a:rPr>
              <a:t>eli </a:t>
            </a:r>
            <a:r>
              <a:rPr lang="fi-FI" sz="1600" b="1" dirty="0">
                <a:effectLst/>
                <a:ea typeface="Calibri" panose="020F0502020204030204" pitchFamily="34" charset="0"/>
              </a:rPr>
              <a:t>kainuulaisten palvelut ja lisäarvon tuottaminen asiakkaalle</a:t>
            </a:r>
          </a:p>
          <a:p>
            <a:pPr>
              <a:lnSpc>
                <a:spcPct val="106000"/>
              </a:lnSpc>
              <a:spcBef>
                <a:spcPts val="500"/>
              </a:spcBef>
              <a:spcAft>
                <a:spcPts val="800"/>
              </a:spcAft>
              <a:buFont typeface="+mj-lt"/>
              <a:buAutoNum type="arabicPeriod"/>
            </a:pPr>
            <a:r>
              <a:rPr lang="fi-FI" sz="1600" dirty="0">
                <a:effectLst/>
                <a:ea typeface="Calibri" panose="020F0502020204030204" pitchFamily="34" charset="0"/>
              </a:rPr>
              <a:t>Järjestämisessä etsitään </a:t>
            </a:r>
            <a:r>
              <a:rPr lang="fi-FI" sz="1600" b="1" dirty="0">
                <a:effectLst/>
                <a:ea typeface="Calibri" panose="020F0502020204030204" pitchFamily="34" charset="0"/>
              </a:rPr>
              <a:t>aina kustannuksiltaan tehokkain ja vaikuttavin vaihtoehto</a:t>
            </a:r>
            <a:r>
              <a:rPr lang="fi-FI" sz="1600" dirty="0">
                <a:effectLst/>
                <a:ea typeface="Calibri" panose="020F0502020204030204" pitchFamily="34" charset="0"/>
              </a:rPr>
              <a:t>. Tuotantotavan valintaa ohjaa </a:t>
            </a:r>
            <a:r>
              <a:rPr lang="fi-FI" sz="1600" b="1" dirty="0">
                <a:effectLst/>
                <a:ea typeface="Calibri" panose="020F0502020204030204" pitchFamily="34" charset="0"/>
              </a:rPr>
              <a:t>markkinatilanteeseen kytketty taloudellinen ja toiminnallinen tarkoituksenmukaisuus </a:t>
            </a:r>
            <a:endParaRPr lang="fi-FI" sz="1600" b="1" dirty="0">
              <a:ea typeface="Calibri" panose="020F0502020204030204" pitchFamily="34" charset="0"/>
            </a:endParaRPr>
          </a:p>
          <a:p>
            <a:pPr marL="0" indent="0">
              <a:lnSpc>
                <a:spcPct val="106000"/>
              </a:lnSpc>
              <a:spcBef>
                <a:spcPts val="500"/>
              </a:spcBef>
              <a:spcAft>
                <a:spcPts val="800"/>
              </a:spcAft>
              <a:buNone/>
            </a:pPr>
            <a:r>
              <a:rPr lang="fi-FI" sz="1600" dirty="0">
                <a:effectLst/>
                <a:ea typeface="Calibri" panose="020F0502020204030204" pitchFamily="34" charset="0"/>
              </a:rPr>
              <a:t>3.  </a:t>
            </a:r>
            <a:r>
              <a:rPr lang="fi-FI" sz="1600" b="1" dirty="0">
                <a:effectLst/>
                <a:ea typeface="Calibri" panose="020F0502020204030204" pitchFamily="34" charset="0"/>
              </a:rPr>
              <a:t>Järjestämissuunnitelmassa kuvataan tulevaisuuden palvelutasot koko    </a:t>
            </a:r>
            <a:br>
              <a:rPr lang="fi-FI" sz="1600" b="1" dirty="0">
                <a:effectLst/>
                <a:ea typeface="Calibri" panose="020F0502020204030204" pitchFamily="34" charset="0"/>
              </a:rPr>
            </a:br>
            <a:r>
              <a:rPr lang="fi-FI" sz="1600" b="1" dirty="0">
                <a:effectLst/>
                <a:ea typeface="Calibri" panose="020F0502020204030204" pitchFamily="34" charset="0"/>
              </a:rPr>
              <a:t>     alueella ja palvelut skaalataan kysynnän mukaiseksi</a:t>
            </a:r>
            <a:endParaRPr lang="fi-FI" sz="1600" dirty="0">
              <a:effectLst/>
              <a:ea typeface="Calibri" panose="020F0502020204030204" pitchFamily="34" charset="0"/>
            </a:endParaRPr>
          </a:p>
          <a:p>
            <a:pPr marL="0" indent="0">
              <a:lnSpc>
                <a:spcPct val="106000"/>
              </a:lnSpc>
              <a:spcBef>
                <a:spcPts val="500"/>
              </a:spcBef>
              <a:buNone/>
            </a:pPr>
            <a:r>
              <a:rPr lang="fi-FI" sz="1600" dirty="0">
                <a:effectLst/>
                <a:ea typeface="Calibri" panose="020F0502020204030204" pitchFamily="34" charset="0"/>
              </a:rPr>
              <a:t>4.  Järjestämissuunnitelmalla on </a:t>
            </a:r>
            <a:r>
              <a:rPr lang="fi-FI" sz="1600" b="1" dirty="0">
                <a:effectLst/>
                <a:ea typeface="Calibri" panose="020F0502020204030204" pitchFamily="34" charset="0"/>
              </a:rPr>
              <a:t>konkreettiset, tuottavuutta tehostavat </a:t>
            </a:r>
            <a:br>
              <a:rPr lang="fi-FI" sz="1600" b="1" dirty="0">
                <a:effectLst/>
                <a:ea typeface="Calibri" panose="020F0502020204030204" pitchFamily="34" charset="0"/>
              </a:rPr>
            </a:br>
            <a:r>
              <a:rPr lang="fi-FI" sz="1600" b="1" dirty="0">
                <a:effectLst/>
                <a:ea typeface="Calibri" panose="020F0502020204030204" pitchFamily="34" charset="0"/>
              </a:rPr>
              <a:t>     eurotavoitteet</a:t>
            </a:r>
            <a:r>
              <a:rPr lang="fi-FI" sz="1600" b="1" dirty="0">
                <a:ea typeface="Calibri" panose="020F0502020204030204" pitchFamily="34" charset="0"/>
              </a:rPr>
              <a:t>. </a:t>
            </a:r>
            <a:r>
              <a:rPr lang="fi-FI" sz="1600" dirty="0">
                <a:effectLst/>
                <a:ea typeface="Calibri" panose="020F0502020204030204" pitchFamily="34" charset="0"/>
              </a:rPr>
              <a:t>Kaikkea toimintaa on sopeutettava käytettävissä oleviin </a:t>
            </a:r>
            <a:br>
              <a:rPr lang="fi-FI" sz="1600" dirty="0">
                <a:effectLst/>
                <a:ea typeface="Calibri" panose="020F0502020204030204" pitchFamily="34" charset="0"/>
              </a:rPr>
            </a:br>
            <a:r>
              <a:rPr lang="fi-FI" sz="1600" dirty="0">
                <a:effectLst/>
                <a:ea typeface="Calibri" panose="020F0502020204030204" pitchFamily="34" charset="0"/>
              </a:rPr>
              <a:t>     resursseihin.</a:t>
            </a:r>
          </a:p>
          <a:p>
            <a:pPr marL="0" indent="0">
              <a:lnSpc>
                <a:spcPct val="106000"/>
              </a:lnSpc>
              <a:spcBef>
                <a:spcPts val="500"/>
              </a:spcBef>
              <a:buNone/>
            </a:pPr>
            <a:r>
              <a:rPr lang="fi-FI" sz="1600" dirty="0">
                <a:effectLst/>
                <a:ea typeface="Calibri" panose="020F0502020204030204" pitchFamily="34" charset="0"/>
              </a:rPr>
              <a:t>5.  </a:t>
            </a:r>
            <a:r>
              <a:rPr lang="fi-FI" sz="1600" b="1" dirty="0">
                <a:effectLst/>
                <a:ea typeface="Calibri" panose="020F0502020204030204" pitchFamily="34" charset="0"/>
              </a:rPr>
              <a:t>Toimintoja suunnitellaan kokonaisuutena </a:t>
            </a:r>
            <a:r>
              <a:rPr lang="fi-FI" sz="1600" dirty="0">
                <a:effectLst/>
                <a:ea typeface="Calibri" panose="020F0502020204030204" pitchFamily="34" charset="0"/>
              </a:rPr>
              <a:t>eli </a:t>
            </a:r>
          </a:p>
          <a:p>
            <a:pPr marL="576000" lvl="1">
              <a:lnSpc>
                <a:spcPct val="120000"/>
              </a:lnSpc>
            </a:pPr>
            <a:r>
              <a:rPr lang="fi-FI" sz="1600" dirty="0">
                <a:effectLst/>
                <a:ea typeface="Calibri" panose="020F0502020204030204" pitchFamily="34" charset="0"/>
              </a:rPr>
              <a:t>kaikilla on velvoite yhteissuunnitteluun, karsitaan päällekkäisyyttä</a:t>
            </a:r>
          </a:p>
          <a:p>
            <a:pPr marL="576000" lvl="1">
              <a:lnSpc>
                <a:spcPct val="120000"/>
              </a:lnSpc>
            </a:pPr>
            <a:r>
              <a:rPr lang="fi-FI" sz="1600" dirty="0">
                <a:effectLst/>
                <a:ea typeface="Calibri" panose="020F0502020204030204" pitchFamily="34" charset="0"/>
              </a:rPr>
              <a:t>lähipalveluista kehitetään yhteen toimiva sote-keskus</a:t>
            </a:r>
          </a:p>
          <a:p>
            <a:pPr marL="576000" lvl="1">
              <a:lnSpc>
                <a:spcPct val="120000"/>
              </a:lnSpc>
            </a:pPr>
            <a:r>
              <a:rPr lang="fi-FI" sz="1600" dirty="0">
                <a:ea typeface="Calibri" panose="020F0502020204030204" pitchFamily="34" charset="0"/>
              </a:rPr>
              <a:t>siirretään resursseja korjaamisesta ennaltaehkäisyyn</a:t>
            </a:r>
          </a:p>
          <a:p>
            <a:pPr marL="576000" lvl="1">
              <a:lnSpc>
                <a:spcPct val="120000"/>
              </a:lnSpc>
            </a:pPr>
            <a:r>
              <a:rPr lang="fi-FI" sz="1600" dirty="0">
                <a:effectLst/>
                <a:ea typeface="Calibri" panose="020F0502020204030204" pitchFamily="34" charset="0"/>
              </a:rPr>
              <a:t>resurssit kohdistetaan ketterästi tarvittaessa yli toimialuerajojen</a:t>
            </a:r>
          </a:p>
          <a:p>
            <a:pPr marL="576000" lvl="1">
              <a:lnSpc>
                <a:spcPct val="120000"/>
              </a:lnSpc>
            </a:pPr>
            <a:r>
              <a:rPr lang="fi-FI" sz="1600" dirty="0">
                <a:effectLst/>
                <a:ea typeface="Calibri" panose="020F0502020204030204" pitchFamily="34" charset="0"/>
              </a:rPr>
              <a:t>ylläpidetään kyvykkyyttä tehdä tarvittaessa nopeita muutoksia</a:t>
            </a:r>
          </a:p>
          <a:p>
            <a:pPr marL="576000" lvl="1">
              <a:lnSpc>
                <a:spcPct val="120000"/>
              </a:lnSpc>
            </a:pPr>
            <a:r>
              <a:rPr lang="fi-FI" sz="1600" dirty="0">
                <a:ea typeface="Calibri" panose="020F0502020204030204" pitchFamily="34" charset="0"/>
              </a:rPr>
              <a:t>haetaan ennakkoluulottomia ratkaisuja</a:t>
            </a:r>
          </a:p>
          <a:p>
            <a:pPr marL="0" indent="0">
              <a:lnSpc>
                <a:spcPct val="106000"/>
              </a:lnSpc>
              <a:spcBef>
                <a:spcPts val="500"/>
              </a:spcBef>
              <a:buNone/>
            </a:pPr>
            <a:r>
              <a:rPr lang="fi-FI" sz="1600" dirty="0">
                <a:effectLst/>
                <a:ea typeface="Calibri" panose="020F0502020204030204" pitchFamily="34" charset="0"/>
              </a:rPr>
              <a:t>6.  Järjestämisajattelu on läpileikkaavaa ja laadukasta ja se </a:t>
            </a:r>
            <a:r>
              <a:rPr lang="fi-FI" sz="1600" b="1" dirty="0">
                <a:effectLst/>
                <a:ea typeface="Calibri" panose="020F0502020204030204" pitchFamily="34" charset="0"/>
              </a:rPr>
              <a:t>perustuu tietoon ja </a:t>
            </a:r>
            <a:br>
              <a:rPr lang="fi-FI" sz="1600" b="1" dirty="0">
                <a:effectLst/>
                <a:ea typeface="Calibri" panose="020F0502020204030204" pitchFamily="34" charset="0"/>
              </a:rPr>
            </a:br>
            <a:r>
              <a:rPr lang="fi-FI" sz="1600" b="1" dirty="0">
                <a:effectLst/>
                <a:ea typeface="Calibri" panose="020F0502020204030204" pitchFamily="34" charset="0"/>
              </a:rPr>
              <a:t>     ennakkovaikutusten arviointiin (talouden ja toiminnan ohjaus kaikilla </a:t>
            </a:r>
            <a:br>
              <a:rPr lang="fi-FI" sz="1600" b="1" dirty="0">
                <a:effectLst/>
                <a:ea typeface="Calibri" panose="020F0502020204030204" pitchFamily="34" charset="0"/>
              </a:rPr>
            </a:br>
            <a:r>
              <a:rPr lang="fi-FI" sz="1600" b="1" dirty="0">
                <a:effectLst/>
                <a:ea typeface="Calibri" panose="020F0502020204030204" pitchFamily="34" charset="0"/>
              </a:rPr>
              <a:t>     tasoilla).</a:t>
            </a:r>
            <a:r>
              <a:rPr lang="fi-FI" sz="1600" dirty="0">
                <a:ea typeface="Calibri" panose="020F0502020204030204" pitchFamily="34" charset="0"/>
              </a:rPr>
              <a:t> </a:t>
            </a:r>
          </a:p>
          <a:p>
            <a:pPr lvl="1">
              <a:lnSpc>
                <a:spcPct val="106000"/>
              </a:lnSpc>
            </a:pPr>
            <a:r>
              <a:rPr lang="fi-FI" sz="1600" dirty="0">
                <a:ea typeface="Calibri" panose="020F0502020204030204" pitchFamily="34" charset="0"/>
              </a:rPr>
              <a:t>Siirrytään panosperusteisesta suunnittelusta vaikutusperusteiseen ohjaukseen</a:t>
            </a:r>
          </a:p>
          <a:p>
            <a:pPr marL="0" indent="0">
              <a:lnSpc>
                <a:spcPct val="106000"/>
              </a:lnSpc>
              <a:spcBef>
                <a:spcPts val="500"/>
              </a:spcBef>
              <a:buNone/>
            </a:pPr>
            <a:endParaRPr lang="fi-FI" sz="1400" dirty="0">
              <a:solidFill>
                <a:schemeClr val="accent6">
                  <a:lumMod val="50000"/>
                </a:schemeClr>
              </a:solidFill>
              <a:effectLst/>
              <a:ea typeface="Calibri" panose="020F0502020204030204" pitchFamily="34" charset="0"/>
            </a:endParaRPr>
          </a:p>
        </p:txBody>
      </p:sp>
      <p:sp>
        <p:nvSpPr>
          <p:cNvPr id="4" name="Sisällön paikkamerkki 2">
            <a:extLst>
              <a:ext uri="{FF2B5EF4-FFF2-40B4-BE49-F238E27FC236}">
                <a16:creationId xmlns:a16="http://schemas.microsoft.com/office/drawing/2014/main" id="{451805B5-9BCC-4313-9A87-E0469619D90B}"/>
              </a:ext>
            </a:extLst>
          </p:cNvPr>
          <p:cNvSpPr txBox="1">
            <a:spLocks/>
          </p:cNvSpPr>
          <p:nvPr/>
        </p:nvSpPr>
        <p:spPr>
          <a:xfrm>
            <a:off x="6466757" y="828675"/>
            <a:ext cx="5538684" cy="576037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6000"/>
              </a:lnSpc>
              <a:buNone/>
            </a:pPr>
            <a:r>
              <a:rPr lang="fi-FI" sz="1500" dirty="0">
                <a:solidFill>
                  <a:schemeClr val="accent6">
                    <a:lumMod val="50000"/>
                  </a:schemeClr>
                </a:solidFill>
                <a:ea typeface="Calibri" panose="020F0502020204030204" pitchFamily="34" charset="0"/>
              </a:rPr>
              <a:t>7</a:t>
            </a:r>
            <a:r>
              <a:rPr lang="fi-FI" sz="1500" dirty="0">
                <a:ea typeface="Calibri" panose="020F0502020204030204" pitchFamily="34" charset="0"/>
              </a:rPr>
              <a:t>. </a:t>
            </a:r>
            <a:r>
              <a:rPr lang="fi-FI" sz="1500" b="1" dirty="0">
                <a:ea typeface="Calibri" panose="020F0502020204030204" pitchFamily="34" charset="0"/>
              </a:rPr>
              <a:t>Markkinoiden kanssa pyritään kumppanuuteen</a:t>
            </a:r>
            <a:r>
              <a:rPr lang="fi-FI" sz="1500" dirty="0">
                <a:ea typeface="Calibri" panose="020F0502020204030204" pitchFamily="34" charset="0"/>
              </a:rPr>
              <a:t> ratkaisujen </a:t>
            </a:r>
            <a:br>
              <a:rPr lang="fi-FI" sz="1500" dirty="0">
                <a:ea typeface="Calibri" panose="020F0502020204030204" pitchFamily="34" charset="0"/>
              </a:rPr>
            </a:br>
            <a:r>
              <a:rPr lang="fi-FI" sz="1500" dirty="0">
                <a:ea typeface="Calibri" panose="020F0502020204030204" pitchFamily="34" charset="0"/>
              </a:rPr>
              <a:t>    etsinnässä (markkinavuoropuhelu, </a:t>
            </a:r>
            <a:r>
              <a:rPr lang="fi-FI" sz="1500" dirty="0" err="1">
                <a:ea typeface="Calibri" panose="020F0502020204030204" pitchFamily="34" charset="0"/>
              </a:rPr>
              <a:t>benchmark</a:t>
            </a:r>
            <a:r>
              <a:rPr lang="fi-FI" sz="1500" dirty="0">
                <a:ea typeface="Calibri" panose="020F0502020204030204" pitchFamily="34" charset="0"/>
              </a:rPr>
              <a:t>, innovaatiot)</a:t>
            </a:r>
          </a:p>
          <a:p>
            <a:pPr lvl="1">
              <a:lnSpc>
                <a:spcPct val="100000"/>
              </a:lnSpc>
            </a:pPr>
            <a:r>
              <a:rPr lang="fi-FI" sz="1500" dirty="0">
                <a:ea typeface="Calibri" panose="020F0502020204030204" pitchFamily="34" charset="0"/>
              </a:rPr>
              <a:t>Vaihtoehtojen arviointi vrt. omaan tuotantoon</a:t>
            </a:r>
          </a:p>
          <a:p>
            <a:pPr lvl="1">
              <a:lnSpc>
                <a:spcPct val="100000"/>
              </a:lnSpc>
            </a:pPr>
            <a:r>
              <a:rPr lang="fi-FI" sz="1500" dirty="0">
                <a:ea typeface="Calibri" panose="020F0502020204030204" pitchFamily="34" charset="0"/>
              </a:rPr>
              <a:t>Tiedonkulun turvaaminen</a:t>
            </a:r>
          </a:p>
          <a:p>
            <a:pPr marL="0" indent="0">
              <a:lnSpc>
                <a:spcPct val="106000"/>
              </a:lnSpc>
              <a:buNone/>
            </a:pPr>
            <a:r>
              <a:rPr lang="fi-FI" sz="1500" dirty="0">
                <a:ea typeface="Calibri" panose="020F0502020204030204" pitchFamily="34" charset="0"/>
              </a:rPr>
              <a:t>8. </a:t>
            </a:r>
            <a:r>
              <a:rPr lang="fi-FI" sz="1500" b="1" dirty="0">
                <a:ea typeface="Calibri" panose="020F0502020204030204" pitchFamily="34" charset="0"/>
              </a:rPr>
              <a:t>Investoinneille luodaan järjestelmä</a:t>
            </a:r>
            <a:r>
              <a:rPr lang="fi-FI" sz="1500" dirty="0">
                <a:ea typeface="Calibri" panose="020F0502020204030204" pitchFamily="34" charset="0"/>
              </a:rPr>
              <a:t>, jossa</a:t>
            </a:r>
          </a:p>
          <a:p>
            <a:pPr lvl="1">
              <a:lnSpc>
                <a:spcPct val="100000"/>
              </a:lnSpc>
            </a:pPr>
            <a:r>
              <a:rPr lang="fi-FI" sz="1500" dirty="0">
                <a:ea typeface="Calibri" panose="020F0502020204030204" pitchFamily="34" charset="0"/>
              </a:rPr>
              <a:t>Etsitään aina</a:t>
            </a:r>
            <a:r>
              <a:rPr lang="fi-FI" sz="1500" b="1" dirty="0">
                <a:ea typeface="Calibri" panose="020F0502020204030204" pitchFamily="34" charset="0"/>
              </a:rPr>
              <a:t> </a:t>
            </a:r>
            <a:r>
              <a:rPr lang="fi-FI" sz="1500" dirty="0">
                <a:ea typeface="Calibri" panose="020F0502020204030204" pitchFamily="34" charset="0"/>
              </a:rPr>
              <a:t>paras </a:t>
            </a:r>
            <a:r>
              <a:rPr lang="fi-FI" sz="1500" dirty="0" err="1">
                <a:ea typeface="Calibri" panose="020F0502020204030204" pitchFamily="34" charset="0"/>
              </a:rPr>
              <a:t>investorikumppani</a:t>
            </a:r>
            <a:endParaRPr lang="fi-FI" sz="1500" dirty="0">
              <a:ea typeface="Calibri" panose="020F0502020204030204" pitchFamily="34" charset="0"/>
            </a:endParaRPr>
          </a:p>
          <a:p>
            <a:pPr lvl="1">
              <a:lnSpc>
                <a:spcPct val="100000"/>
              </a:lnSpc>
            </a:pPr>
            <a:r>
              <a:rPr lang="fi-FI" sz="1500" dirty="0">
                <a:ea typeface="Calibri" panose="020F0502020204030204" pitchFamily="34" charset="0"/>
              </a:rPr>
              <a:t>Toimintakonseptit ohjaavat rakennuskonsepteja</a:t>
            </a:r>
          </a:p>
          <a:p>
            <a:pPr lvl="1">
              <a:lnSpc>
                <a:spcPct val="100000"/>
              </a:lnSpc>
            </a:pPr>
            <a:r>
              <a:rPr lang="fi-FI" sz="1500" dirty="0">
                <a:ea typeface="Calibri" panose="020F0502020204030204" pitchFamily="34" charset="0"/>
              </a:rPr>
              <a:t>Yksittäisistä hankkeista siirrytään vakiomallien hyödyntämiseen</a:t>
            </a:r>
          </a:p>
          <a:p>
            <a:pPr lvl="1">
              <a:lnSpc>
                <a:spcPct val="100000"/>
              </a:lnSpc>
            </a:pPr>
            <a:r>
              <a:rPr lang="fi-FI" sz="1500" dirty="0">
                <a:ea typeface="Calibri" panose="020F0502020204030204" pitchFamily="34" charset="0"/>
              </a:rPr>
              <a:t>Paikallisten yritysten mahdollisuuksia osallistua tarjouskilpailuihin kehitetään </a:t>
            </a:r>
            <a:endParaRPr lang="fi-FI" sz="1500" b="1" dirty="0">
              <a:ea typeface="Calibri" panose="020F0502020204030204" pitchFamily="34" charset="0"/>
            </a:endParaRPr>
          </a:p>
          <a:p>
            <a:pPr marL="0" indent="0">
              <a:lnSpc>
                <a:spcPct val="106000"/>
              </a:lnSpc>
              <a:buNone/>
            </a:pPr>
            <a:r>
              <a:rPr lang="fi-FI" sz="1500" dirty="0">
                <a:ea typeface="Calibri" panose="020F0502020204030204" pitchFamily="34" charset="0"/>
              </a:rPr>
              <a:t>9. Verkostoidutaan syvemmin YTA-alueella ja </a:t>
            </a:r>
            <a:r>
              <a:rPr lang="fi-FI" sz="1500" b="1" dirty="0">
                <a:ea typeface="Calibri" panose="020F0502020204030204" pitchFamily="34" charset="0"/>
              </a:rPr>
              <a:t>toteutetaan tarvittavat </a:t>
            </a:r>
            <a:br>
              <a:rPr lang="fi-FI" sz="1500" b="1" dirty="0">
                <a:ea typeface="Calibri" panose="020F0502020204030204" pitchFamily="34" charset="0"/>
              </a:rPr>
            </a:br>
            <a:r>
              <a:rPr lang="fi-FI" sz="1500" b="1" dirty="0">
                <a:ea typeface="Calibri" panose="020F0502020204030204" pitchFamily="34" charset="0"/>
              </a:rPr>
              <a:t>     YTA-alueen palveluratkaisut</a:t>
            </a:r>
          </a:p>
          <a:p>
            <a:pPr marL="0" indent="0">
              <a:lnSpc>
                <a:spcPct val="106000"/>
              </a:lnSpc>
              <a:buNone/>
            </a:pPr>
            <a:r>
              <a:rPr lang="fi-FI" sz="1500" dirty="0">
                <a:ea typeface="Calibri" panose="020F0502020204030204" pitchFamily="34" charset="0"/>
              </a:rPr>
              <a:t>10. </a:t>
            </a:r>
            <a:r>
              <a:rPr lang="fi-FI" sz="1500" b="1" dirty="0">
                <a:ea typeface="Calibri" panose="020F0502020204030204" pitchFamily="34" charset="0"/>
              </a:rPr>
              <a:t>Panostetaan laajaan johtamisosaamiseen ja hyvään </a:t>
            </a:r>
            <a:br>
              <a:rPr lang="fi-FI" sz="1500" b="1" dirty="0">
                <a:ea typeface="Calibri" panose="020F0502020204030204" pitchFamily="34" charset="0"/>
              </a:rPr>
            </a:br>
            <a:r>
              <a:rPr lang="fi-FI" sz="1500" b="1" dirty="0">
                <a:ea typeface="Calibri" panose="020F0502020204030204" pitchFamily="34" charset="0"/>
              </a:rPr>
              <a:t>       johtamiskulttuuriin ja strategialähtöiseen </a:t>
            </a:r>
            <a:br>
              <a:rPr lang="fi-FI" sz="1500" b="1" dirty="0">
                <a:ea typeface="Calibri" panose="020F0502020204030204" pitchFamily="34" charset="0"/>
              </a:rPr>
            </a:br>
            <a:r>
              <a:rPr lang="fi-FI" sz="1500" b="1" dirty="0">
                <a:ea typeface="Calibri" panose="020F0502020204030204" pitchFamily="34" charset="0"/>
              </a:rPr>
              <a:t>       päätöksentekoon </a:t>
            </a:r>
            <a:r>
              <a:rPr lang="fi-FI" sz="1500" dirty="0">
                <a:ea typeface="Calibri" panose="020F0502020204030204" pitchFamily="34" charset="0"/>
              </a:rPr>
              <a:t>(määrätietoinen tiedolla ja tavoitteilla </a:t>
            </a:r>
            <a:br>
              <a:rPr lang="fi-FI" sz="1500" dirty="0">
                <a:ea typeface="Calibri" panose="020F0502020204030204" pitchFamily="34" charset="0"/>
              </a:rPr>
            </a:br>
            <a:r>
              <a:rPr lang="fi-FI" sz="1500" dirty="0">
                <a:ea typeface="Calibri" panose="020F0502020204030204" pitchFamily="34" charset="0"/>
              </a:rPr>
              <a:t>       johtaminen: asiointitavoitteet, digitavoitteet, prosessitavoitteet)</a:t>
            </a:r>
          </a:p>
          <a:p>
            <a:pPr lvl="1">
              <a:lnSpc>
                <a:spcPct val="106000"/>
              </a:lnSpc>
            </a:pPr>
            <a:r>
              <a:rPr lang="fi-FI" sz="1500" dirty="0">
                <a:ea typeface="Calibri" panose="020F0502020204030204" pitchFamily="34" charset="0"/>
              </a:rPr>
              <a:t>Tuetaan muutosta sekä veto- ja pitovoimaa</a:t>
            </a:r>
          </a:p>
          <a:p>
            <a:pPr lvl="1">
              <a:lnSpc>
                <a:spcPct val="106000"/>
              </a:lnSpc>
            </a:pPr>
            <a:r>
              <a:rPr lang="fi-FI" sz="1500" dirty="0">
                <a:ea typeface="Calibri" panose="020F0502020204030204" pitchFamily="34" charset="0"/>
              </a:rPr>
              <a:t>Kehitetään toimiva palkitsemisjärjestelmä</a:t>
            </a:r>
          </a:p>
          <a:p>
            <a:pPr marL="0" indent="0">
              <a:lnSpc>
                <a:spcPct val="106000"/>
              </a:lnSpc>
              <a:buNone/>
            </a:pPr>
            <a:r>
              <a:rPr lang="fi-FI" sz="1500" dirty="0">
                <a:ea typeface="Calibri" panose="020F0502020204030204" pitchFamily="34" charset="0"/>
              </a:rPr>
              <a:t>11. </a:t>
            </a:r>
            <a:r>
              <a:rPr lang="fi-FI" sz="1500" b="1" dirty="0">
                <a:ea typeface="Calibri" panose="020F0502020204030204" pitchFamily="34" charset="0"/>
              </a:rPr>
              <a:t>Tehostetaan ja sujuvoitetaan poliittista päätöksentekoa</a:t>
            </a:r>
            <a:endParaRPr lang="fi-FI" sz="1500" dirty="0">
              <a:ea typeface="Calibri" panose="020F0502020204030204" pitchFamily="34" charset="0"/>
            </a:endParaRPr>
          </a:p>
          <a:p>
            <a:pPr marL="0" indent="0">
              <a:lnSpc>
                <a:spcPct val="106000"/>
              </a:lnSpc>
              <a:buNone/>
            </a:pPr>
            <a:endParaRPr lang="fi-FI" sz="1400" dirty="0">
              <a:solidFill>
                <a:schemeClr val="accent6">
                  <a:lumMod val="50000"/>
                </a:schemeClr>
              </a:solidFill>
              <a:latin typeface="+mj-lt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35203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</TotalTime>
  <Words>263</Words>
  <Application>Microsoft Office PowerPoint</Application>
  <PresentationFormat>Laajakuva</PresentationFormat>
  <Paragraphs>27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Office-teema</vt:lpstr>
      <vt:lpstr> Järjestämissuunnitelmaa ohjaavat periaatteet – suunnittelun, päätöksenteon ja toimeenpanon tueksi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Järjestämissuunnitelmaa ohjaavat periaatteet – suunnittelun, päätöksenteon ja toimeenpanon tueksi</dc:title>
  <dc:creator>Pekkala Terho</dc:creator>
  <cp:lastModifiedBy>Pussinen Miia</cp:lastModifiedBy>
  <cp:revision>13</cp:revision>
  <dcterms:created xsi:type="dcterms:W3CDTF">2023-03-21T10:29:26Z</dcterms:created>
  <dcterms:modified xsi:type="dcterms:W3CDTF">2023-03-29T08:06:06Z</dcterms:modified>
</cp:coreProperties>
</file>